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" lastIdx="1" clrIdx="0"/>
  <p:cmAuthor id="1" name="Brent Ruttl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AD138D-BD65-4F90-81CE-26F654CC6883}">
  <a:tblStyle styleId="{87AD138D-BD65-4F90-81CE-26F654CC68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EE6CB9-F086-4E7E-ADEE-BFCB5F9B7E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0-24T14:36:53.399" idx="1">
    <p:pos x="808" y="1620"/>
    <p:text>There are more variety to the images in the dataset. Might try to get at least one that has a full plate of food.</p:text>
  </p:cm>
  <p:cm authorId="1" dt="2023-10-24T14:36:53.399" idx="1">
    <p:pos x="808" y="1620"/>
    <p:text>this seems good enough to me. i like how its presented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network.com/recipes/packages/food-goals/food-goals-photos/how-to-take-the-best-food-photo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2075410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2075410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https://www.foodnetwork.com/recipes/packages/food-goals/food-goals-photos/how-to-take-the-best-food-photos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20754104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20754104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20754104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20754104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Picture and Label, can explain is multi-regression problem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Talk about 180 GB (360 degree pan, lidar shots), down to ~2.2 GB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20754104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20754104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28c695ce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28c695ce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20754104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20754104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20754104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20754104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2aa88ffe7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2aa88ffe7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20754104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20754104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hyperlink" Target="https://github.com/google-research-datasets/Nutrition5k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4225"/>
            <a:ext cx="8520600" cy="8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SnapNutrition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7041600" y="4891825"/>
            <a:ext cx="210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Photo By: Hinterhaus Productions/Getty Images</a:t>
            </a:r>
            <a:endParaRPr sz="700"/>
          </a:p>
        </p:txBody>
      </p:sp>
      <p:graphicFrame>
        <p:nvGraphicFramePr>
          <p:cNvPr id="56" name="Google Shape;56;p13"/>
          <p:cNvGraphicFramePr/>
          <p:nvPr>
            <p:extLst>
              <p:ext uri="{D42A27DB-BD31-4B8C-83A1-F6EECF244321}">
                <p14:modId xmlns:p14="http://schemas.microsoft.com/office/powerpoint/2010/main" val="4213335626"/>
              </p:ext>
            </p:extLst>
          </p:nvPr>
        </p:nvGraphicFramePr>
        <p:xfrm>
          <a:off x="243541" y="3705765"/>
          <a:ext cx="1663825" cy="1266750"/>
        </p:xfrm>
        <a:graphic>
          <a:graphicData uri="http://schemas.openxmlformats.org/drawingml/2006/table">
            <a:tbl>
              <a:tblPr>
                <a:noFill/>
                <a:tableStyleId>{87AD138D-BD65-4F90-81CE-26F654CC6883}</a:tableStyleId>
              </a:tblPr>
              <a:tblGrid>
                <a:gridCol w="166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Russell Brown</a:t>
                      </a:r>
                      <a:endParaRPr sz="1000" b="1"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Benjamin Fulroth</a:t>
                      </a:r>
                      <a:endParaRPr sz="1000" b="1"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Brent Ruttle</a:t>
                      </a:r>
                      <a:endParaRPr sz="1000" b="1"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Christina Wang</a:t>
                      </a:r>
                      <a:endParaRPr sz="1000" b="1"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08080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Deepika Yeramosu</a:t>
                      </a:r>
                      <a:endParaRPr sz="1000" b="1" dirty="0">
                        <a:solidFill>
                          <a:srgbClr val="08080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73825" y="196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SnapNutrition, Food Logging and Tracking Made Better!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64725" y="925225"/>
            <a:ext cx="45447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 picture of your food and instantly see the amount of calories, fat, protein, and carbs.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It even works with complex meals!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600" y="1122250"/>
            <a:ext cx="3297100" cy="32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25" y="2614625"/>
            <a:ext cx="2204150" cy="21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969775" y="3608575"/>
            <a:ext cx="928800" cy="35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015300" y="2985800"/>
            <a:ext cx="1503900" cy="16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Calories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 (g)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Carbs (g)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Protein (g)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Mass (g)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00" y="2614623"/>
            <a:ext cx="496000" cy="4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11650" y="119250"/>
            <a:ext cx="888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Subset of Nutrition 5K Used to Train Predictive Models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924" y="2571750"/>
            <a:ext cx="1998301" cy="14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800" y="2571738"/>
            <a:ext cx="1998299" cy="149874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449100" y="636850"/>
            <a:ext cx="8245800" cy="1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Original Dataset Size: </a:t>
            </a:r>
            <a:r>
              <a:rPr lang="en"/>
              <a:t>180 GB → 2.2GB after preprocessing!!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Images: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3491 overhead pictures of single foods and complex meals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Labels:</a:t>
            </a:r>
            <a:r>
              <a:rPr lang="en"/>
              <a:t> Calories, Total Mass(g), Fat (g), Carbs (g), Protein (g)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Multi-regression problem: </a:t>
            </a:r>
            <a:r>
              <a:rPr lang="en"/>
              <a:t>(e.g. Predict Calories, Fat in Grams, etc.)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3388200" y="1893025"/>
            <a:ext cx="23676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chemeClr val="dk2"/>
                </a:solidFill>
              </a:rPr>
              <a:t>Examples</a:t>
            </a:r>
            <a:endParaRPr sz="1900" b="1" u="sng">
              <a:solidFill>
                <a:schemeClr val="dk2"/>
              </a:solidFill>
            </a:endParaRPr>
          </a:p>
        </p:txBody>
      </p:sp>
      <p:graphicFrame>
        <p:nvGraphicFramePr>
          <p:cNvPr id="77" name="Google Shape;77;p15"/>
          <p:cNvGraphicFramePr/>
          <p:nvPr/>
        </p:nvGraphicFramePr>
        <p:xfrm>
          <a:off x="598225" y="4214950"/>
          <a:ext cx="3600675" cy="670500"/>
        </p:xfrm>
        <a:graphic>
          <a:graphicData uri="http://schemas.openxmlformats.org/drawingml/2006/table">
            <a:tbl>
              <a:tblPr>
                <a:noFill/>
                <a:tableStyleId>{FCEE6CB9-F086-4E7E-ADEE-BFCB5F9B7E81}</a:tableStyleId>
              </a:tblPr>
              <a:tblGrid>
                <a:gridCol w="49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kCal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Mass (g)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Fat (g)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Carbs (g)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Protein (g)</a:t>
                      </a:r>
                      <a:endParaRPr sz="1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6.44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1.219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0.506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Google Shape;78;p15"/>
          <p:cNvGraphicFramePr/>
          <p:nvPr/>
        </p:nvGraphicFramePr>
        <p:xfrm>
          <a:off x="5094225" y="4214950"/>
          <a:ext cx="3600675" cy="670500"/>
        </p:xfrm>
        <a:graphic>
          <a:graphicData uri="http://schemas.openxmlformats.org/drawingml/2006/table">
            <a:tbl>
              <a:tblPr>
                <a:noFill/>
                <a:tableStyleId>{FCEE6CB9-F086-4E7E-ADEE-BFCB5F9B7E81}</a:tableStyleId>
              </a:tblPr>
              <a:tblGrid>
                <a:gridCol w="49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kCal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Mass (g)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Fat (g)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Carbs (g)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Protein (g)</a:t>
                      </a:r>
                      <a:endParaRPr sz="1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247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23.9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8.04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9" name="Google Shape;79;p15"/>
          <p:cNvSpPr txBox="1"/>
          <p:nvPr/>
        </p:nvSpPr>
        <p:spPr>
          <a:xfrm>
            <a:off x="0" y="4885450"/>
            <a:ext cx="283241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 dirty="0">
                <a:solidFill>
                  <a:schemeClr val="hlink"/>
                </a:solidFill>
                <a:hlinkClick r:id="rId5"/>
              </a:rPr>
              <a:t>https://github.com/google-research-datasets/Nutrition5k</a:t>
            </a:r>
            <a:endParaRPr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Project Architecture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75" y="1017725"/>
            <a:ext cx="7828248" cy="39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our pipeline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Flow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DVC</a:t>
            </a:r>
            <a:r>
              <a:rPr lang="en" dirty="0"/>
              <a:t>] Raw and processed data versions tracking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Dask</a:t>
            </a:r>
            <a:r>
              <a:rPr lang="en" dirty="0"/>
              <a:t>] Calculate image dataset metrics for normalization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Luigi</a:t>
            </a:r>
            <a:r>
              <a:rPr lang="en" dirty="0"/>
              <a:t>] Data augmentation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TF Records</a:t>
            </a:r>
            <a:r>
              <a:rPr lang="en" dirty="0"/>
              <a:t>] Created to compress train, validation, and test datasets splits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Modeling Flow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Vertex AI Jobs Container</a:t>
            </a:r>
            <a:r>
              <a:rPr lang="en" dirty="0"/>
              <a:t>] Custom jobs (2 GPU allocations currently)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Model config file and training architectures loaded into job package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Early stopping and fine-tuning used for transfer models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Notebooks</a:t>
            </a:r>
            <a:r>
              <a:rPr lang="en" dirty="0"/>
              <a:t>] Currently used to batch jobs for distillation/pruning/quantization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Weights &amp; Biases</a:t>
            </a:r>
            <a:r>
              <a:rPr lang="en" dirty="0"/>
              <a:t>] used to track performance parameters and store models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Inference Flow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</a:t>
            </a:r>
            <a:r>
              <a:rPr lang="en" b="1" dirty="0"/>
              <a:t>Vertex, Kubeflow</a:t>
            </a:r>
            <a:r>
              <a:rPr lang="en" dirty="0"/>
              <a:t>] Used to make inferences jobs after model selection task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Model Architecture, Hyperparameter Sweeps, Model Selection</a:t>
            </a:r>
            <a:endParaRPr sz="232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Architectures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Simple VGG-like convolutional model as baseline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Transfer models using: 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EfficientNet B7 and EfficientNet v2L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ResNet50 and InceptionResNetV2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VGG16 and VGG19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MobileNet v2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Xception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Hyperparameter Grid Search (using Weights &amp; Biases sweep function)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Dask Normalization vs. ImageNet-Based Normalization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Learning rate [0.001-0.1]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Loss Function [MeanAbsoluteError, MeanSquaredError]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Current Best Transfer Learning Model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EfficientNet V2L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[Learning Rate: 0.1, Loss: MAE, Normalization: Dask Normalization]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Distillation, Compression, and Quantization</a:t>
            </a:r>
            <a:endParaRPr/>
          </a:p>
        </p:txBody>
      </p:sp>
      <p:graphicFrame>
        <p:nvGraphicFramePr>
          <p:cNvPr id="103" name="Google Shape;103;p19"/>
          <p:cNvGraphicFramePr/>
          <p:nvPr/>
        </p:nvGraphicFramePr>
        <p:xfrm>
          <a:off x="824250" y="1893200"/>
          <a:ext cx="7451575" cy="1752625"/>
        </p:xfrm>
        <a:graphic>
          <a:graphicData uri="http://schemas.openxmlformats.org/drawingml/2006/table">
            <a:tbl>
              <a:tblPr>
                <a:noFill/>
                <a:tableStyleId>{87AD138D-BD65-4F90-81CE-26F654CC6883}</a:tableStyleId>
              </a:tblPr>
              <a:tblGrid>
                <a:gridCol w="153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Model Name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Test Set Inference Time (min)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Mean Absolute Error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Before_Zip_Size (Kb)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After_Zip_Size (Kb)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Teacher Model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0.0956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44.2532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608070.76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545952.613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Student (Base)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0.0034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40.5333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89.816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66.442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Distilled </a:t>
                      </a: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Student 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0.0053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38.9059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89.816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66.212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Distilled Student Pruned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0.0050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43.2508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89.816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66.13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" name="Google Shape;104;p19"/>
          <p:cNvSpPr/>
          <p:nvPr/>
        </p:nvSpPr>
        <p:spPr>
          <a:xfrm>
            <a:off x="4378050" y="3710913"/>
            <a:ext cx="450900" cy="3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2715750" y="1116538"/>
            <a:ext cx="3775500" cy="363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Transfer Learning Base</a:t>
            </a:r>
            <a:r>
              <a:rPr lang="en"/>
              <a:t>: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EfficientNetV2L</a:t>
            </a:r>
            <a:r>
              <a:rPr lang="en"/>
              <a:t> 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378050" y="1513688"/>
            <a:ext cx="450900" cy="3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2715750" y="4058075"/>
            <a:ext cx="3775500" cy="90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TFLite Quantization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Inference Time Ratio is 0.8950 distill:quant 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Compression Ratio is 3.3588x Smaller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Final size is 0.02029 Mb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Predictions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6564351" y="4644224"/>
            <a:ext cx="2579649" cy="3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dirty="0"/>
              <a:t>*Displaying calories only for brevity</a:t>
            </a:r>
            <a:endParaRPr sz="900" dirty="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123" y="994750"/>
            <a:ext cx="3618049" cy="1324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475" y="2359350"/>
            <a:ext cx="3618049" cy="1365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475" y="3765100"/>
            <a:ext cx="3608699" cy="1365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model monitoring and model re-training triggers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deployed model’s endpoint to frontend web UI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a way for users to correct bad predictions and have feedback incorporated into new training sessions (e.g. augmenting off of images with bad predictions).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3" y="3454649"/>
            <a:ext cx="2518374" cy="13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63338" y="3018963"/>
            <a:ext cx="3181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 Monitoring/ Retraining Triggers</a:t>
            </a:r>
            <a:endParaRPr u="sng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775" y="3758100"/>
            <a:ext cx="1411879" cy="7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850" y="3842501"/>
            <a:ext cx="638900" cy="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3887600" y="3018975"/>
            <a:ext cx="24036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Connect Model to Web UI</a:t>
            </a:r>
            <a:endParaRPr u="sng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325" y="3818100"/>
            <a:ext cx="793925" cy="6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1200" y="3671738"/>
            <a:ext cx="691875" cy="6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248" y="4559350"/>
            <a:ext cx="955526" cy="5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8425" y="3709537"/>
            <a:ext cx="1037813" cy="6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6642650" y="3018975"/>
            <a:ext cx="27009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Users Can Provide Feedback</a:t>
            </a:r>
            <a:endParaRPr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605</Words>
  <Application>Microsoft Office PowerPoint</Application>
  <PresentationFormat>On-screen Show (16:9)</PresentationFormat>
  <Paragraphs>116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Simple Light</vt:lpstr>
      <vt:lpstr>SnapNutrition</vt:lpstr>
      <vt:lpstr>SnapNutrition, Food Logging and Tracking Made Better!</vt:lpstr>
      <vt:lpstr>Data: Subset of Nutrition 5K Used to Train Predictive Models</vt:lpstr>
      <vt:lpstr>Overall Project Architecture</vt:lpstr>
      <vt:lpstr>Overview of our pipeline</vt:lpstr>
      <vt:lpstr>Model Architecture, Hyperparameter Sweeps, Model Selection</vt:lpstr>
      <vt:lpstr>Distillation, Compression, and Quantization</vt:lpstr>
      <vt:lpstr>Sample Predictions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SnapNutrition</dc:title>
  <cp:lastModifiedBy>Ruttle, Brent</cp:lastModifiedBy>
  <cp:revision>3</cp:revision>
  <dcterms:modified xsi:type="dcterms:W3CDTF">2023-10-24T23:34:09Z</dcterms:modified>
</cp:coreProperties>
</file>